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4" r:id="rId2"/>
    <p:sldId id="259" r:id="rId3"/>
    <p:sldId id="272" r:id="rId4"/>
    <p:sldId id="268" r:id="rId5"/>
    <p:sldId id="263" r:id="rId6"/>
    <p:sldId id="267" r:id="rId7"/>
    <p:sldId id="271" r:id="rId8"/>
    <p:sldId id="269"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85"/>
  </p:normalViewPr>
  <p:slideViewPr>
    <p:cSldViewPr snapToGrid="0" snapToObjects="1">
      <p:cViewPr varScale="1">
        <p:scale>
          <a:sx n="78" d="100"/>
          <a:sy n="78" d="100"/>
        </p:scale>
        <p:origin x="-208" y="-11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72" d="100"/>
          <a:sy n="72" d="100"/>
        </p:scale>
        <p:origin x="2568" y="20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0029FF-296B-3D43-B954-FE5825C3AE2F}" type="datetimeFigureOut">
              <a:rPr lang="en-US" smtClean="0"/>
              <a:t>3/24/18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4DA58B-604A-2347-A840-6AC0FEA19F1F}" type="slidenum">
              <a:rPr lang="en-US" smtClean="0"/>
              <a:t>‹#›</a:t>
            </a:fld>
            <a:endParaRPr lang="en-US" dirty="0"/>
          </a:p>
        </p:txBody>
      </p:sp>
    </p:spTree>
    <p:extLst>
      <p:ext uri="{BB962C8B-B14F-4D97-AF65-F5344CB8AC3E}">
        <p14:creationId xmlns:p14="http://schemas.microsoft.com/office/powerpoint/2010/main" val="1265845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DA58B-604A-2347-A840-6AC0FEA19F1F}" type="slidenum">
              <a:rPr lang="en-US" smtClean="0"/>
              <a:t>2</a:t>
            </a:fld>
            <a:endParaRPr lang="en-US"/>
          </a:p>
        </p:txBody>
      </p:sp>
    </p:spTree>
    <p:extLst>
      <p:ext uri="{BB962C8B-B14F-4D97-AF65-F5344CB8AC3E}">
        <p14:creationId xmlns:p14="http://schemas.microsoft.com/office/powerpoint/2010/main" val="369487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DA58B-604A-2347-A840-6AC0FEA19F1F}" type="slidenum">
              <a:rPr lang="en-US" smtClean="0"/>
              <a:t>3</a:t>
            </a:fld>
            <a:endParaRPr lang="en-US"/>
          </a:p>
        </p:txBody>
      </p:sp>
    </p:spTree>
    <p:extLst>
      <p:ext uri="{BB962C8B-B14F-4D97-AF65-F5344CB8AC3E}">
        <p14:creationId xmlns:p14="http://schemas.microsoft.com/office/powerpoint/2010/main" val="495392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DA58B-604A-2347-A840-6AC0FEA19F1F}" type="slidenum">
              <a:rPr lang="en-US" smtClean="0"/>
              <a:t>4</a:t>
            </a:fld>
            <a:endParaRPr lang="en-US" dirty="0"/>
          </a:p>
        </p:txBody>
      </p:sp>
    </p:spTree>
    <p:extLst>
      <p:ext uri="{BB962C8B-B14F-4D97-AF65-F5344CB8AC3E}">
        <p14:creationId xmlns:p14="http://schemas.microsoft.com/office/powerpoint/2010/main" val="758933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kern="1200" dirty="0" smtClean="0">
                <a:solidFill>
                  <a:schemeClr val="tx1"/>
                </a:solidFill>
                <a:effectLst/>
              </a:rPr>
              <a:t>Create a business that sustains the test of time.  A business that is fulfilling</a:t>
            </a:r>
            <a:r>
              <a:rPr lang="en-US" sz="2000" kern="1200" baseline="0" dirty="0" smtClean="0">
                <a:solidFill>
                  <a:schemeClr val="tx1"/>
                </a:solidFill>
                <a:effectLst/>
              </a:rPr>
              <a:t> – success without fulfillment is the ultimate failure…Tony Robbins</a:t>
            </a:r>
            <a:endParaRPr lang="en-US" sz="2000" kern="1200" dirty="0" smtClean="0">
              <a:solidFill>
                <a:schemeClr val="tx1"/>
              </a:solidFill>
              <a:effectLst/>
            </a:endParaRPr>
          </a:p>
          <a:p>
            <a:pPr lvl="0"/>
            <a:r>
              <a:rPr lang="en-US" sz="2000" kern="1200" dirty="0" smtClean="0">
                <a:solidFill>
                  <a:schemeClr val="tx1"/>
                </a:solidFill>
                <a:effectLst/>
              </a:rPr>
              <a:t>The best way to do this is to do core business building activities - over and over again </a:t>
            </a:r>
          </a:p>
          <a:p>
            <a:endParaRPr lang="en-US" sz="2000" dirty="0"/>
          </a:p>
        </p:txBody>
      </p:sp>
      <p:sp>
        <p:nvSpPr>
          <p:cNvPr id="4" name="Slide Number Placeholder 3"/>
          <p:cNvSpPr>
            <a:spLocks noGrp="1"/>
          </p:cNvSpPr>
          <p:nvPr>
            <p:ph type="sldNum" sz="quarter" idx="10"/>
          </p:nvPr>
        </p:nvSpPr>
        <p:spPr/>
        <p:txBody>
          <a:bodyPr/>
          <a:lstStyle/>
          <a:p>
            <a:fld id="{D44DA58B-604A-2347-A840-6AC0FEA19F1F}" type="slidenum">
              <a:rPr lang="en-US" smtClean="0"/>
              <a:t>5</a:t>
            </a:fld>
            <a:endParaRPr lang="en-US" dirty="0"/>
          </a:p>
        </p:txBody>
      </p:sp>
    </p:spTree>
    <p:extLst>
      <p:ext uri="{BB962C8B-B14F-4D97-AF65-F5344CB8AC3E}">
        <p14:creationId xmlns:p14="http://schemas.microsoft.com/office/powerpoint/2010/main" val="1427151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DA58B-604A-2347-A840-6AC0FEA19F1F}" type="slidenum">
              <a:rPr lang="en-US" smtClean="0"/>
              <a:t>6</a:t>
            </a:fld>
            <a:endParaRPr lang="en-US" dirty="0"/>
          </a:p>
        </p:txBody>
      </p:sp>
    </p:spTree>
    <p:extLst>
      <p:ext uri="{BB962C8B-B14F-4D97-AF65-F5344CB8AC3E}">
        <p14:creationId xmlns:p14="http://schemas.microsoft.com/office/powerpoint/2010/main" val="56232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DA58B-604A-2347-A840-6AC0FEA19F1F}" type="slidenum">
              <a:rPr lang="en-US" smtClean="0"/>
              <a:t>7</a:t>
            </a:fld>
            <a:endParaRPr lang="en-US" dirty="0"/>
          </a:p>
        </p:txBody>
      </p:sp>
    </p:spTree>
    <p:extLst>
      <p:ext uri="{BB962C8B-B14F-4D97-AF65-F5344CB8AC3E}">
        <p14:creationId xmlns:p14="http://schemas.microsoft.com/office/powerpoint/2010/main" val="1113537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DA58B-604A-2347-A840-6AC0FEA19F1F}" type="slidenum">
              <a:rPr lang="en-US" smtClean="0"/>
              <a:t>8</a:t>
            </a:fld>
            <a:endParaRPr lang="en-US" dirty="0"/>
          </a:p>
        </p:txBody>
      </p:sp>
    </p:spTree>
    <p:extLst>
      <p:ext uri="{BB962C8B-B14F-4D97-AF65-F5344CB8AC3E}">
        <p14:creationId xmlns:p14="http://schemas.microsoft.com/office/powerpoint/2010/main" val="1066877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DA58B-604A-2347-A840-6AC0FEA19F1F}" type="slidenum">
              <a:rPr lang="en-US" smtClean="0"/>
              <a:t>9</a:t>
            </a:fld>
            <a:endParaRPr lang="en-US" dirty="0"/>
          </a:p>
        </p:txBody>
      </p:sp>
    </p:spTree>
    <p:extLst>
      <p:ext uri="{BB962C8B-B14F-4D97-AF65-F5344CB8AC3E}">
        <p14:creationId xmlns:p14="http://schemas.microsoft.com/office/powerpoint/2010/main" val="151204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3/24/18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3/24/18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3/24/18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3/24/18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3/24/18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3/24/18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3/24/18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3/24/18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t>
            </a:r>
            <a:br>
              <a:rPr lang="en-US" dirty="0" smtClean="0"/>
            </a:br>
            <a:r>
              <a:rPr lang="en-US" dirty="0" smtClean="0"/>
              <a:t>QUESTIONS </a:t>
            </a:r>
            <a:br>
              <a:rPr lang="en-US" dirty="0" smtClean="0"/>
            </a:br>
            <a:r>
              <a:rPr lang="en-US" dirty="0" smtClean="0"/>
              <a:t>TO </a:t>
            </a:r>
            <a:br>
              <a:rPr lang="en-US" dirty="0" smtClean="0"/>
            </a:br>
            <a:r>
              <a:rPr lang="en-US" dirty="0" smtClean="0"/>
              <a:t>ASK </a:t>
            </a:r>
            <a:br>
              <a:rPr lang="en-US" dirty="0" smtClean="0"/>
            </a:br>
            <a:r>
              <a:rPr lang="en-US" dirty="0" smtClean="0"/>
              <a:t>YOURSELF</a:t>
            </a:r>
            <a:endParaRPr lang="en-US" dirty="0"/>
          </a:p>
        </p:txBody>
      </p:sp>
      <p:sp>
        <p:nvSpPr>
          <p:cNvPr id="3" name="Content Placeholder 2"/>
          <p:cNvSpPr>
            <a:spLocks noGrp="1"/>
          </p:cNvSpPr>
          <p:nvPr>
            <p:ph idx="1"/>
          </p:nvPr>
        </p:nvSpPr>
        <p:spPr>
          <a:xfrm>
            <a:off x="5118447" y="179882"/>
            <a:ext cx="6281873" cy="6071016"/>
          </a:xfrm>
        </p:spPr>
        <p:txBody>
          <a:bodyPr>
            <a:normAutofit fontScale="77500" lnSpcReduction="20000"/>
          </a:bodyPr>
          <a:lstStyle/>
          <a:p>
            <a:r>
              <a:rPr lang="en-US" b="1" u="sng" dirty="0"/>
              <a:t>3 Questions to </a:t>
            </a:r>
            <a:r>
              <a:rPr lang="en-US" b="1" u="sng" dirty="0" smtClean="0"/>
              <a:t>Ask Yourself:</a:t>
            </a:r>
            <a:endParaRPr lang="en-US" dirty="0"/>
          </a:p>
          <a:p>
            <a:r>
              <a:rPr lang="en-US" dirty="0"/>
              <a:t>1. What is the result I must get this week/month/quarter? </a:t>
            </a:r>
          </a:p>
          <a:p>
            <a:pPr lvl="0"/>
            <a:r>
              <a:rPr lang="en-US" dirty="0"/>
              <a:t>Don’t be general.  You must be specific.  </a:t>
            </a:r>
            <a:r>
              <a:rPr lang="en-US" dirty="0" smtClean="0"/>
              <a:t>  </a:t>
            </a:r>
            <a:endParaRPr lang="en-US" dirty="0"/>
          </a:p>
          <a:p>
            <a:pPr lvl="0"/>
            <a:r>
              <a:rPr lang="en-US" dirty="0" smtClean="0"/>
              <a:t>This </a:t>
            </a:r>
            <a:r>
              <a:rPr lang="en-US" dirty="0"/>
              <a:t>is </a:t>
            </a:r>
            <a:r>
              <a:rPr lang="en-US" dirty="0" smtClean="0"/>
              <a:t>about </a:t>
            </a:r>
            <a:r>
              <a:rPr lang="en-US" dirty="0"/>
              <a:t>clarity, commitment and focus.  </a:t>
            </a:r>
          </a:p>
          <a:p>
            <a:r>
              <a:rPr lang="en-US" b="1" dirty="0"/>
              <a:t> 2. What is the Purpose?</a:t>
            </a:r>
            <a:r>
              <a:rPr lang="en-US" dirty="0"/>
              <a:t> Why are you doing this?  Why must </a:t>
            </a:r>
            <a:r>
              <a:rPr lang="en-US" dirty="0" smtClean="0"/>
              <a:t>YOU </a:t>
            </a:r>
            <a:r>
              <a:rPr lang="en-US" dirty="0"/>
              <a:t>get this result? </a:t>
            </a:r>
          </a:p>
          <a:p>
            <a:pPr lvl="0"/>
            <a:r>
              <a:rPr lang="en-US" dirty="0" smtClean="0"/>
              <a:t>The </a:t>
            </a:r>
            <a:r>
              <a:rPr lang="en-US" b="1" dirty="0"/>
              <a:t>“why is more important than how”</a:t>
            </a:r>
            <a:r>
              <a:rPr lang="en-US" dirty="0"/>
              <a:t>.  Purpose is what keeps you going.  Clarity and commitment keep </a:t>
            </a:r>
            <a:r>
              <a:rPr lang="en-US" dirty="0" smtClean="0"/>
              <a:t>you focused.  Tapping </a:t>
            </a:r>
            <a:r>
              <a:rPr lang="en-US" dirty="0"/>
              <a:t>into the emotional energy is the fuel to get you there.  </a:t>
            </a:r>
            <a:r>
              <a:rPr lang="en-US" dirty="0" smtClean="0"/>
              <a:t> </a:t>
            </a:r>
            <a:r>
              <a:rPr lang="en-US" b="1" dirty="0"/>
              <a:t>YOU HAVE TO HAVE A FIRE IN YOUR BELLY!!</a:t>
            </a:r>
            <a:endParaRPr lang="en-US" dirty="0"/>
          </a:p>
          <a:p>
            <a:pPr lvl="0"/>
            <a:r>
              <a:rPr lang="en-US" dirty="0"/>
              <a:t>It keeps you going when the obstacles show up. </a:t>
            </a:r>
            <a:r>
              <a:rPr lang="en-US" dirty="0" smtClean="0"/>
              <a:t>You </a:t>
            </a:r>
            <a:r>
              <a:rPr lang="en-US" dirty="0"/>
              <a:t>need a </a:t>
            </a:r>
            <a:r>
              <a:rPr lang="en-US" b="1" dirty="0"/>
              <a:t>“why with drive”.  </a:t>
            </a:r>
            <a:endParaRPr lang="en-US" dirty="0"/>
          </a:p>
          <a:p>
            <a:pPr lvl="0"/>
            <a:r>
              <a:rPr lang="en-US" b="1" dirty="0"/>
              <a:t>3.  What is the Massive Action </a:t>
            </a:r>
            <a:r>
              <a:rPr lang="en-US" b="1" dirty="0" smtClean="0"/>
              <a:t>plan</a:t>
            </a:r>
            <a:r>
              <a:rPr lang="en-US" b="1" dirty="0"/>
              <a:t>, THE MAP </a:t>
            </a:r>
            <a:r>
              <a:rPr lang="en-US" b="1" dirty="0" smtClean="0"/>
              <a:t>TO GET YOU THERE</a:t>
            </a:r>
            <a:r>
              <a:rPr lang="en-US" b="1" dirty="0"/>
              <a:t>? </a:t>
            </a:r>
            <a:endParaRPr lang="en-US" dirty="0"/>
          </a:p>
          <a:p>
            <a:pPr lvl="0"/>
            <a:r>
              <a:rPr lang="en-US" dirty="0"/>
              <a:t>What are the activities </a:t>
            </a:r>
            <a:r>
              <a:rPr lang="en-US" dirty="0" smtClean="0"/>
              <a:t>YOU must </a:t>
            </a:r>
            <a:r>
              <a:rPr lang="en-US" dirty="0"/>
              <a:t>do with a sense of urgency that will ensure </a:t>
            </a:r>
            <a:r>
              <a:rPr lang="en-US" dirty="0" smtClean="0"/>
              <a:t>THAT YOU meet YOUR RESULT.  </a:t>
            </a:r>
            <a:endParaRPr lang="en-US" dirty="0"/>
          </a:p>
          <a:p>
            <a:pPr lvl="0"/>
            <a:r>
              <a:rPr lang="en-US" dirty="0"/>
              <a:t> </a:t>
            </a:r>
            <a:r>
              <a:rPr lang="en-US" b="1" dirty="0"/>
              <a:t>Asking these questions over and over</a:t>
            </a:r>
            <a:r>
              <a:rPr lang="en-US" dirty="0"/>
              <a:t> WILL GET YOU TO YOUR RESULT IN THE SHORTES AMOUNT OF TIME!  Revolutions per minute!!!  Get more done in minutes!!</a:t>
            </a:r>
          </a:p>
          <a:p>
            <a:pPr lvl="0"/>
            <a:r>
              <a:rPr lang="en-US" b="1" dirty="0"/>
              <a:t>YOU WILL FOCUS ON THE</a:t>
            </a:r>
            <a:r>
              <a:rPr lang="en-US" dirty="0"/>
              <a:t> most important </a:t>
            </a:r>
            <a:r>
              <a:rPr lang="en-US" dirty="0" smtClean="0"/>
              <a:t>ACTIVITIES/ACTION that </a:t>
            </a:r>
            <a:r>
              <a:rPr lang="en-US" dirty="0"/>
              <a:t>you must do </a:t>
            </a:r>
            <a:r>
              <a:rPr lang="en-US" b="1" dirty="0"/>
              <a:t>TODAY</a:t>
            </a:r>
            <a:r>
              <a:rPr lang="en-US" dirty="0"/>
              <a:t> TO GET YOU TO </a:t>
            </a:r>
            <a:r>
              <a:rPr lang="en-US" dirty="0" smtClean="0"/>
              <a:t>YOUR RESULT</a:t>
            </a:r>
            <a:r>
              <a:rPr lang="en-US" dirty="0"/>
              <a:t>!  </a:t>
            </a:r>
          </a:p>
          <a:p>
            <a:endParaRPr lang="en-US" dirty="0"/>
          </a:p>
        </p:txBody>
      </p:sp>
    </p:spTree>
    <p:extLst>
      <p:ext uri="{BB962C8B-B14F-4D97-AF65-F5344CB8AC3E}">
        <p14:creationId xmlns:p14="http://schemas.microsoft.com/office/powerpoint/2010/main" val="1762533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2018 </a:t>
            </a:r>
            <a:br>
              <a:rPr lang="en-US" dirty="0" smtClean="0"/>
            </a:br>
            <a:r>
              <a:rPr lang="en-US" dirty="0" smtClean="0"/>
              <a:t>Year RPM</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871442"/>
              </p:ext>
            </p:extLst>
          </p:nvPr>
        </p:nvGraphicFramePr>
        <p:xfrm>
          <a:off x="4856813" y="1"/>
          <a:ext cx="6940446" cy="6416862"/>
        </p:xfrm>
        <a:graphic>
          <a:graphicData uri="http://schemas.openxmlformats.org/drawingml/2006/table">
            <a:tbl>
              <a:tblPr firstRow="1" bandRow="1">
                <a:tableStyleId>{5C22544A-7EE6-4342-B048-85BDC9FD1C3A}</a:tableStyleId>
              </a:tblPr>
              <a:tblGrid>
                <a:gridCol w="2313482"/>
                <a:gridCol w="2313482"/>
                <a:gridCol w="2313482"/>
              </a:tblGrid>
              <a:tr h="349697">
                <a:tc>
                  <a:txBody>
                    <a:bodyPr/>
                    <a:lstStyle/>
                    <a:p>
                      <a:r>
                        <a:rPr lang="en-US" dirty="0" smtClean="0"/>
                        <a:t>RESULT</a:t>
                      </a:r>
                      <a:endParaRPr lang="en-US" dirty="0"/>
                    </a:p>
                  </a:txBody>
                  <a:tcPr/>
                </a:tc>
                <a:tc>
                  <a:txBody>
                    <a:bodyPr/>
                    <a:lstStyle/>
                    <a:p>
                      <a:r>
                        <a:rPr lang="en-US" dirty="0" smtClean="0"/>
                        <a:t>PURPOSE</a:t>
                      </a:r>
                      <a:endParaRPr lang="en-US" dirty="0"/>
                    </a:p>
                  </a:txBody>
                  <a:tcPr/>
                </a:tc>
                <a:tc>
                  <a:txBody>
                    <a:bodyPr/>
                    <a:lstStyle/>
                    <a:p>
                      <a:r>
                        <a:rPr lang="en-US" dirty="0" smtClean="0"/>
                        <a:t>MAP</a:t>
                      </a:r>
                      <a:endParaRPr lang="en-US" dirty="0"/>
                    </a:p>
                  </a:txBody>
                  <a:tcPr/>
                </a:tc>
              </a:tr>
              <a:tr h="2130670">
                <a:tc>
                  <a:txBody>
                    <a:bodyPr/>
                    <a:lstStyle/>
                    <a:p>
                      <a:r>
                        <a:rPr lang="en-US" sz="1600" dirty="0" smtClean="0"/>
                        <a:t>PROMOTE </a:t>
                      </a:r>
                    </a:p>
                    <a:p>
                      <a:r>
                        <a:rPr lang="en-US" sz="1600" dirty="0" smtClean="0"/>
                        <a:t>4 RVPS 2018</a:t>
                      </a:r>
                    </a:p>
                    <a:p>
                      <a:endParaRPr lang="en-US" sz="1600" dirty="0" smtClean="0"/>
                    </a:p>
                    <a:p>
                      <a:r>
                        <a:rPr lang="en-US" sz="1600" dirty="0" smtClean="0"/>
                        <a:t>START BUILDING </a:t>
                      </a:r>
                    </a:p>
                    <a:p>
                      <a:r>
                        <a:rPr lang="en-US" sz="1600" dirty="0" smtClean="0"/>
                        <a:t>IN NASHVILLE</a:t>
                      </a:r>
                      <a:endParaRPr lang="en-US" sz="1600" dirty="0"/>
                    </a:p>
                  </a:txBody>
                  <a:tcPr/>
                </a:tc>
                <a:tc>
                  <a:txBody>
                    <a:bodyPr/>
                    <a:lstStyle/>
                    <a:p>
                      <a:r>
                        <a:rPr lang="en-US" sz="1600" baseline="0" dirty="0" smtClean="0"/>
                        <a:t>EARN NVP</a:t>
                      </a:r>
                    </a:p>
                    <a:p>
                      <a:r>
                        <a:rPr lang="en-US" sz="1600" baseline="0" dirty="0" smtClean="0"/>
                        <a:t>CHALLENGE TRIP</a:t>
                      </a:r>
                    </a:p>
                    <a:p>
                      <a:r>
                        <a:rPr lang="en-US" sz="1600" baseline="0" dirty="0" smtClean="0"/>
                        <a:t>TO FRANCE</a:t>
                      </a:r>
                    </a:p>
                    <a:p>
                      <a:r>
                        <a:rPr lang="en-US" sz="1600" baseline="0" dirty="0" smtClean="0"/>
                        <a:t>TAKE NEW RVPs TO NEW ORLEANS</a:t>
                      </a:r>
                      <a:endParaRPr lang="en-US" sz="1600" dirty="0"/>
                    </a:p>
                  </a:txBody>
                  <a:tcPr/>
                </a:tc>
                <a:tc>
                  <a:txBody>
                    <a:bodyPr/>
                    <a:lstStyle/>
                    <a:p>
                      <a:r>
                        <a:rPr lang="en-US" sz="1600" dirty="0" smtClean="0"/>
                        <a:t>CREATE</a:t>
                      </a:r>
                      <a:r>
                        <a:rPr lang="en-US" sz="1600" baseline="0" dirty="0" smtClean="0"/>
                        <a:t> SECRET FB PAGE WITH RVPS/NEW ORL.</a:t>
                      </a:r>
                    </a:p>
                    <a:p>
                      <a:r>
                        <a:rPr lang="en-US" sz="1600" baseline="0" dirty="0" smtClean="0"/>
                        <a:t>2 COACHING GROUPS </a:t>
                      </a:r>
                      <a:r>
                        <a:rPr lang="en-US" sz="1600" dirty="0" smtClean="0"/>
                        <a:t>AMS WHO ARE HALF WAY/RVP IN MY CEN NATION</a:t>
                      </a:r>
                      <a:endParaRPr lang="en-US" sz="1600" dirty="0"/>
                    </a:p>
                  </a:txBody>
                  <a:tcPr/>
                </a:tc>
              </a:tr>
              <a:tr h="3920432">
                <a:tc>
                  <a:txBody>
                    <a:bodyPr/>
                    <a:lstStyle/>
                    <a:p>
                      <a:r>
                        <a:rPr lang="en-US" sz="1600" baseline="0" dirty="0" smtClean="0"/>
                        <a:t>BUILD MORE WIDTH IN MY BUS</a:t>
                      </a:r>
                    </a:p>
                    <a:p>
                      <a:r>
                        <a:rPr lang="en-US" sz="1600" baseline="0" dirty="0" smtClean="0"/>
                        <a:t>PROMOTE LEADERS</a:t>
                      </a:r>
                    </a:p>
                    <a:p>
                      <a:endParaRPr lang="en-US" sz="1600" baseline="0" dirty="0" smtClean="0"/>
                    </a:p>
                    <a:p>
                      <a:r>
                        <a:rPr lang="en-US" sz="1600" baseline="0" dirty="0" smtClean="0"/>
                        <a:t>FULFILMENT, </a:t>
                      </a:r>
                    </a:p>
                    <a:p>
                      <a:r>
                        <a:rPr lang="en-US" sz="1600" baseline="0" dirty="0" smtClean="0"/>
                        <a:t>LEADING BY </a:t>
                      </a:r>
                    </a:p>
                    <a:p>
                      <a:r>
                        <a:rPr lang="en-US" sz="1600" baseline="0" dirty="0" smtClean="0"/>
                        <a:t>EXAMPLE</a:t>
                      </a:r>
                    </a:p>
                    <a:p>
                      <a:endParaRPr lang="en-US" sz="1600" baseline="0" dirty="0" smtClean="0"/>
                    </a:p>
                  </a:txBody>
                  <a:tcPr/>
                </a:tc>
                <a:tc>
                  <a:txBody>
                    <a:bodyPr/>
                    <a:lstStyle/>
                    <a:p>
                      <a:r>
                        <a:rPr lang="en-US" sz="1600" dirty="0" smtClean="0"/>
                        <a:t>SPONSOR &amp; BUILD</a:t>
                      </a:r>
                      <a:r>
                        <a:rPr lang="en-US" sz="1600" baseline="0" dirty="0" smtClean="0"/>
                        <a:t> LEADERS IN MY NEW HOME CITY NASHVILLE</a:t>
                      </a:r>
                    </a:p>
                    <a:p>
                      <a:endParaRPr lang="en-US" sz="1600" dirty="0" smtClean="0"/>
                    </a:p>
                    <a:p>
                      <a:r>
                        <a:rPr lang="en-US" sz="1600" baseline="0" dirty="0" smtClean="0"/>
                        <a:t>CELEBRATE  ENJOY WITH MY</a:t>
                      </a:r>
                    </a:p>
                    <a:p>
                      <a:r>
                        <a:rPr lang="en-US" sz="1600" baseline="0" dirty="0" smtClean="0"/>
                        <a:t>FRIENDS AND PEERS IN FRANCE</a:t>
                      </a:r>
                    </a:p>
                    <a:p>
                      <a:endParaRPr lang="en-US" sz="1600" baseline="0" dirty="0" smtClean="0"/>
                    </a:p>
                    <a:p>
                      <a:r>
                        <a:rPr lang="en-US" sz="1600" baseline="0" dirty="0" smtClean="0"/>
                        <a:t>HELP OTHERS</a:t>
                      </a:r>
                    </a:p>
                    <a:p>
                      <a:endParaRPr lang="en-US" sz="1600" baseline="0" dirty="0" smtClean="0"/>
                    </a:p>
                    <a:p>
                      <a:endParaRPr lang="en-US" sz="1600" dirty="0"/>
                    </a:p>
                  </a:txBody>
                  <a:tcPr/>
                </a:tc>
                <a:tc>
                  <a:txBody>
                    <a:bodyPr/>
                    <a:lstStyle/>
                    <a:p>
                      <a:r>
                        <a:rPr lang="en-US" sz="1600" dirty="0" smtClean="0"/>
                        <a:t>GROUP COACHING</a:t>
                      </a:r>
                      <a:r>
                        <a:rPr lang="en-US" sz="1600" baseline="0" dirty="0" smtClean="0"/>
                        <a:t> CALL WITH AMS 1</a:t>
                      </a:r>
                      <a:r>
                        <a:rPr lang="en-US" sz="1600" baseline="30000" dirty="0" smtClean="0"/>
                        <a:t>ST</a:t>
                      </a:r>
                      <a:r>
                        <a:rPr lang="en-US" sz="1600" baseline="0" dirty="0" smtClean="0"/>
                        <a:t> WK OF THE MONTH</a:t>
                      </a:r>
                    </a:p>
                    <a:p>
                      <a:r>
                        <a:rPr lang="en-US" sz="1600" baseline="0" dirty="0" smtClean="0"/>
                        <a:t>1 COACHING CALL WITH AM’S TEAM &amp; THEIR UPLINE ONCE A MONTH</a:t>
                      </a:r>
                    </a:p>
                    <a:p>
                      <a:endParaRPr lang="en-US" sz="1600" baseline="0" dirty="0" smtClean="0"/>
                    </a:p>
                    <a:p>
                      <a:r>
                        <a:rPr lang="en-US" sz="1600" baseline="0" dirty="0" smtClean="0"/>
                        <a:t>EXCITEMENT AROUND THIS IINCENTIVE ON OUR PAGE</a:t>
                      </a:r>
                    </a:p>
                  </a:txBody>
                  <a:tcPr/>
                </a:tc>
              </a:tr>
            </a:tbl>
          </a:graphicData>
        </a:graphic>
      </p:graphicFrame>
      <p:sp>
        <p:nvSpPr>
          <p:cNvPr id="3" name="TextBox 2"/>
          <p:cNvSpPr txBox="1"/>
          <p:nvPr/>
        </p:nvSpPr>
        <p:spPr>
          <a:xfrm>
            <a:off x="888631" y="1738859"/>
            <a:ext cx="3383565" cy="369332"/>
          </a:xfrm>
          <a:prstGeom prst="rect">
            <a:avLst/>
          </a:prstGeom>
          <a:noFill/>
        </p:spPr>
        <p:txBody>
          <a:bodyPr wrap="square" rtlCol="0">
            <a:spAutoFit/>
          </a:bodyPr>
          <a:lstStyle/>
          <a:p>
            <a:r>
              <a:rPr lang="en-US" dirty="0" smtClean="0"/>
              <a:t>  </a:t>
            </a:r>
            <a:r>
              <a:rPr lang="en-US" dirty="0" smtClean="0">
                <a:solidFill>
                  <a:schemeClr val="bg1"/>
                </a:solidFill>
              </a:rPr>
              <a:t>RAPID PLANNING METHOD</a:t>
            </a:r>
            <a:endParaRPr lang="en-US" dirty="0">
              <a:solidFill>
                <a:schemeClr val="bg1"/>
              </a:solidFill>
            </a:endParaRPr>
          </a:p>
        </p:txBody>
      </p:sp>
    </p:spTree>
    <p:extLst>
      <p:ext uri="{BB962C8B-B14F-4D97-AF65-F5344CB8AC3E}">
        <p14:creationId xmlns:p14="http://schemas.microsoft.com/office/powerpoint/2010/main" val="134297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2018</a:t>
            </a:r>
            <a:br>
              <a:rPr lang="en-US" dirty="0" smtClean="0"/>
            </a:br>
            <a:r>
              <a:rPr lang="en-US" dirty="0" smtClean="0"/>
              <a:t>2</a:t>
            </a:r>
            <a:r>
              <a:rPr lang="en-US" baseline="30000" dirty="0" smtClean="0"/>
              <a:t>nd</a:t>
            </a:r>
            <a:r>
              <a:rPr lang="en-US" dirty="0" smtClean="0"/>
              <a:t> Quarter RPM</a:t>
            </a:r>
            <a:br>
              <a:rPr lang="en-US" dirty="0" smtClean="0"/>
            </a:br>
            <a:r>
              <a:rPr lang="en-US" dirty="0" smtClean="0"/>
              <a:t>April, May, June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9708383"/>
              </p:ext>
            </p:extLst>
          </p:nvPr>
        </p:nvGraphicFramePr>
        <p:xfrm>
          <a:off x="4856813" y="1"/>
          <a:ext cx="6940446" cy="8035231"/>
        </p:xfrm>
        <a:graphic>
          <a:graphicData uri="http://schemas.openxmlformats.org/drawingml/2006/table">
            <a:tbl>
              <a:tblPr firstRow="1" bandRow="1">
                <a:tableStyleId>{5C22544A-7EE6-4342-B048-85BDC9FD1C3A}</a:tableStyleId>
              </a:tblPr>
              <a:tblGrid>
                <a:gridCol w="2313482"/>
                <a:gridCol w="2313482"/>
                <a:gridCol w="2313482"/>
              </a:tblGrid>
              <a:tr h="349697">
                <a:tc>
                  <a:txBody>
                    <a:bodyPr/>
                    <a:lstStyle/>
                    <a:p>
                      <a:r>
                        <a:rPr lang="en-US" dirty="0" smtClean="0"/>
                        <a:t>RESULT</a:t>
                      </a:r>
                      <a:endParaRPr lang="en-US" dirty="0"/>
                    </a:p>
                  </a:txBody>
                  <a:tcPr/>
                </a:tc>
                <a:tc>
                  <a:txBody>
                    <a:bodyPr/>
                    <a:lstStyle/>
                    <a:p>
                      <a:r>
                        <a:rPr lang="en-US" dirty="0" smtClean="0"/>
                        <a:t>PURPOSE</a:t>
                      </a:r>
                      <a:endParaRPr lang="en-US" dirty="0"/>
                    </a:p>
                  </a:txBody>
                  <a:tcPr/>
                </a:tc>
                <a:tc>
                  <a:txBody>
                    <a:bodyPr/>
                    <a:lstStyle/>
                    <a:p>
                      <a:r>
                        <a:rPr lang="en-US" dirty="0" smtClean="0"/>
                        <a:t>MAP</a:t>
                      </a:r>
                      <a:endParaRPr lang="en-US" dirty="0"/>
                    </a:p>
                  </a:txBody>
                  <a:tcPr/>
                </a:tc>
              </a:tr>
              <a:tr h="2130670">
                <a:tc>
                  <a:txBody>
                    <a:bodyPr/>
                    <a:lstStyle/>
                    <a:p>
                      <a:r>
                        <a:rPr lang="en-US" sz="1600" dirty="0" smtClean="0"/>
                        <a:t>Make</a:t>
                      </a:r>
                      <a:r>
                        <a:rPr lang="en-US" sz="1600" baseline="0" dirty="0" smtClean="0"/>
                        <a:t> GTC Empowering </a:t>
                      </a:r>
                    </a:p>
                    <a:p>
                      <a:r>
                        <a:rPr lang="en-US" sz="1600" baseline="0" dirty="0" smtClean="0"/>
                        <a:t>Get 2</a:t>
                      </a:r>
                      <a:r>
                        <a:rPr lang="en-US" sz="1600" baseline="30000" dirty="0" smtClean="0"/>
                        <a:t>nd</a:t>
                      </a:r>
                      <a:r>
                        <a:rPr lang="en-US" sz="1600" baseline="0" dirty="0" smtClean="0"/>
                        <a:t> Quarter RPMs from those AMs going for Region</a:t>
                      </a:r>
                    </a:p>
                    <a:p>
                      <a:endParaRPr lang="en-US" sz="1600" baseline="0" dirty="0" smtClean="0"/>
                    </a:p>
                    <a:p>
                      <a:endParaRPr lang="en-US" sz="1600" baseline="0" dirty="0" smtClean="0"/>
                    </a:p>
                    <a:p>
                      <a:r>
                        <a:rPr lang="en-US" sz="1600" baseline="0" dirty="0" smtClean="0"/>
                        <a:t>New DM in Nashville/Launch 3 people in Nashville</a:t>
                      </a:r>
                    </a:p>
                    <a:p>
                      <a:r>
                        <a:rPr lang="en-US" sz="1600" baseline="0" dirty="0" smtClean="0"/>
                        <a:t>Get people into 30 Day Healthy Living groups/do more FB Lives</a:t>
                      </a:r>
                      <a:endParaRPr lang="en-US" sz="1600" dirty="0" smtClean="0"/>
                    </a:p>
                    <a:p>
                      <a:endParaRPr lang="en-US" sz="1600" dirty="0" smtClean="0"/>
                    </a:p>
                  </a:txBody>
                  <a:tcPr/>
                </a:tc>
                <a:tc>
                  <a:txBody>
                    <a:bodyPr/>
                    <a:lstStyle/>
                    <a:p>
                      <a:r>
                        <a:rPr lang="en-US" sz="1600" baseline="0" dirty="0" smtClean="0"/>
                        <a:t>Promote RVPs/NVP</a:t>
                      </a:r>
                    </a:p>
                    <a:p>
                      <a:r>
                        <a:rPr lang="en-US" sz="1600" baseline="0" dirty="0" smtClean="0"/>
                        <a:t>Challenge/New Orleans for new RVPs</a:t>
                      </a:r>
                    </a:p>
                    <a:p>
                      <a:r>
                        <a:rPr lang="en-US" sz="1600" baseline="0" dirty="0" smtClean="0"/>
                        <a:t>Build Width -Community</a:t>
                      </a:r>
                    </a:p>
                    <a:p>
                      <a:endParaRPr lang="en-US" sz="1600" baseline="0" dirty="0" smtClean="0"/>
                    </a:p>
                    <a:p>
                      <a:endParaRPr lang="en-US" sz="1600" baseline="0" dirty="0" smtClean="0"/>
                    </a:p>
                    <a:p>
                      <a:endParaRPr lang="en-US" sz="1600" baseline="0" dirty="0" smtClean="0"/>
                    </a:p>
                    <a:p>
                      <a:r>
                        <a:rPr lang="en-US" sz="1600" baseline="0" dirty="0" smtClean="0"/>
                        <a:t>WANT TO BUILD A TEAM WHERE I LIVE and have fun doing it!</a:t>
                      </a:r>
                    </a:p>
                    <a:p>
                      <a:r>
                        <a:rPr lang="en-US" sz="1600" baseline="0" dirty="0" smtClean="0"/>
                        <a:t>Build my personal bus here as well as SD.</a:t>
                      </a:r>
                      <a:endParaRPr lang="en-US" sz="1600" dirty="0"/>
                    </a:p>
                  </a:txBody>
                  <a:tcPr/>
                </a:tc>
                <a:tc>
                  <a:txBody>
                    <a:bodyPr/>
                    <a:lstStyle/>
                    <a:p>
                      <a:r>
                        <a:rPr lang="en-US" sz="1600" dirty="0" smtClean="0"/>
                        <a:t>Continue</a:t>
                      </a:r>
                      <a:r>
                        <a:rPr lang="en-US" sz="1600" baseline="0" dirty="0" smtClean="0"/>
                        <a:t> the coaching groups.  Do more FB Lives.  Help team with Skill Building – team and Leadership so they don’t loose people. </a:t>
                      </a:r>
                    </a:p>
                    <a:p>
                      <a:endParaRPr lang="en-US" sz="1600" baseline="0" dirty="0" smtClean="0"/>
                    </a:p>
                    <a:p>
                      <a:r>
                        <a:rPr lang="en-US" sz="1600" baseline="0" dirty="0" smtClean="0"/>
                        <a:t>Join gym April 1</a:t>
                      </a:r>
                      <a:r>
                        <a:rPr lang="en-US" sz="1600" baseline="30000" dirty="0" smtClean="0"/>
                        <a:t>st</a:t>
                      </a:r>
                      <a:r>
                        <a:rPr lang="en-US" sz="1600" baseline="0" dirty="0" smtClean="0"/>
                        <a:t>,  start yoga 2xweek</a:t>
                      </a:r>
                    </a:p>
                    <a:p>
                      <a:r>
                        <a:rPr lang="en-US" sz="1600" baseline="0" dirty="0" smtClean="0"/>
                        <a:t>Follow-up with Kim &amp; Emily.  See if Denise will Launch</a:t>
                      </a:r>
                      <a:endParaRPr lang="en-US" sz="1600" dirty="0"/>
                    </a:p>
                  </a:txBody>
                  <a:tcPr/>
                </a:tc>
              </a:tr>
              <a:tr h="3920432">
                <a:tc>
                  <a:txBody>
                    <a:bodyPr/>
                    <a:lstStyle/>
                    <a:p>
                      <a:r>
                        <a:rPr lang="en-US" sz="1600" baseline="0" dirty="0" smtClean="0"/>
                        <a:t>BUILD MORE WIDTH IN MY BUS</a:t>
                      </a:r>
                    </a:p>
                    <a:p>
                      <a:r>
                        <a:rPr lang="en-US" sz="1600" baseline="0" dirty="0" smtClean="0"/>
                        <a:t>PROMOTE New LEADERS</a:t>
                      </a:r>
                    </a:p>
                    <a:p>
                      <a:endParaRPr lang="en-US" sz="1600" baseline="0" dirty="0" smtClean="0"/>
                    </a:p>
                    <a:p>
                      <a:r>
                        <a:rPr lang="en-US" sz="1600" baseline="0" dirty="0" smtClean="0"/>
                        <a:t>Learn &amp; Increase Knowledge of Social</a:t>
                      </a:r>
                    </a:p>
                    <a:p>
                      <a:r>
                        <a:rPr lang="en-US" sz="1600" baseline="0" dirty="0" smtClean="0"/>
                        <a:t>Media and Virtual Bus.  Use it to Launch &amp; Communicate</a:t>
                      </a:r>
                    </a:p>
                  </a:txBody>
                  <a:tcPr/>
                </a:tc>
                <a:tc>
                  <a:txBody>
                    <a:bodyPr/>
                    <a:lstStyle/>
                    <a:p>
                      <a:r>
                        <a:rPr lang="en-US" sz="1600" dirty="0" smtClean="0"/>
                        <a:t>Fulfillment</a:t>
                      </a:r>
                      <a:r>
                        <a:rPr lang="en-US" sz="1600" baseline="0" dirty="0" smtClean="0"/>
                        <a:t> </a:t>
                      </a:r>
                      <a:r>
                        <a:rPr lang="en-US" sz="1600" dirty="0" smtClean="0"/>
                        <a:t>BUILD</a:t>
                      </a:r>
                      <a:r>
                        <a:rPr lang="en-US" sz="1600" baseline="0" dirty="0" smtClean="0"/>
                        <a:t> LEADERS  to work with in NASHVILLE</a:t>
                      </a:r>
                    </a:p>
                    <a:p>
                      <a:r>
                        <a:rPr lang="en-US" sz="1600" baseline="0" dirty="0" smtClean="0"/>
                        <a:t>Increase Income</a:t>
                      </a:r>
                    </a:p>
                    <a:p>
                      <a:r>
                        <a:rPr lang="en-US" sz="1600" baseline="0" dirty="0" smtClean="0"/>
                        <a:t>Help Others</a:t>
                      </a:r>
                    </a:p>
                    <a:p>
                      <a:r>
                        <a:rPr lang="en-US" sz="1600" baseline="0" dirty="0" smtClean="0"/>
                        <a:t>Build bigger faster</a:t>
                      </a:r>
                    </a:p>
                    <a:p>
                      <a:r>
                        <a:rPr lang="en-US" sz="1600" baseline="0" dirty="0" smtClean="0"/>
                        <a:t>Connect with more people faster</a:t>
                      </a:r>
                    </a:p>
                    <a:p>
                      <a:r>
                        <a:rPr lang="en-US" sz="1600" baseline="0" dirty="0" smtClean="0"/>
                        <a:t>Save time/launch easier.  Build Conf. </a:t>
                      </a:r>
                    </a:p>
                    <a:p>
                      <a:endParaRPr lang="en-US" sz="1600" baseline="0" dirty="0" smtClean="0"/>
                    </a:p>
                  </a:txBody>
                  <a:tcPr/>
                </a:tc>
                <a:tc>
                  <a:txBody>
                    <a:bodyPr/>
                    <a:lstStyle/>
                    <a:p>
                      <a:r>
                        <a:rPr lang="en-US" sz="1600" dirty="0" smtClean="0"/>
                        <a:t>GROUP COACHING</a:t>
                      </a:r>
                      <a:r>
                        <a:rPr lang="en-US" sz="1600" baseline="0" dirty="0" smtClean="0"/>
                        <a:t> spill over into current team.  Spend more time in Nash.  Sponsor &amp; Launch.  </a:t>
                      </a:r>
                    </a:p>
                    <a:p>
                      <a:r>
                        <a:rPr lang="en-US" sz="1600" baseline="0" dirty="0" smtClean="0"/>
                        <a:t>Lynda tool</a:t>
                      </a:r>
                    </a:p>
                    <a:p>
                      <a:r>
                        <a:rPr lang="en-US" sz="1600" baseline="0" dirty="0" smtClean="0"/>
                        <a:t>Practice.  Jump in.</a:t>
                      </a:r>
                    </a:p>
                    <a:p>
                      <a:r>
                        <a:rPr lang="en-US" sz="1600" baseline="0" dirty="0" smtClean="0"/>
                        <a:t>Watch others &amp; learn from them.</a:t>
                      </a:r>
                    </a:p>
                    <a:p>
                      <a:r>
                        <a:rPr lang="en-US" sz="1600" baseline="0" dirty="0" smtClean="0"/>
                        <a:t>Eric </a:t>
                      </a:r>
                      <a:r>
                        <a:rPr lang="en-US" sz="1600" baseline="0" dirty="0" err="1" smtClean="0"/>
                        <a:t>Worre</a:t>
                      </a:r>
                      <a:endParaRPr lang="en-US" sz="1600" baseline="0" dirty="0" smtClean="0"/>
                    </a:p>
                  </a:txBody>
                  <a:tcPr/>
                </a:tc>
              </a:tr>
            </a:tbl>
          </a:graphicData>
        </a:graphic>
      </p:graphicFrame>
      <p:sp>
        <p:nvSpPr>
          <p:cNvPr id="3" name="TextBox 2"/>
          <p:cNvSpPr txBox="1"/>
          <p:nvPr/>
        </p:nvSpPr>
        <p:spPr>
          <a:xfrm>
            <a:off x="888631" y="1738859"/>
            <a:ext cx="3383565" cy="369332"/>
          </a:xfrm>
          <a:prstGeom prst="rect">
            <a:avLst/>
          </a:prstGeom>
          <a:noFill/>
        </p:spPr>
        <p:txBody>
          <a:bodyPr wrap="square" rtlCol="0">
            <a:spAutoFit/>
          </a:bodyPr>
          <a:lstStyle/>
          <a:p>
            <a:r>
              <a:rPr lang="en-US" dirty="0" smtClean="0"/>
              <a:t>  </a:t>
            </a:r>
            <a:r>
              <a:rPr lang="en-US" dirty="0" smtClean="0">
                <a:solidFill>
                  <a:schemeClr val="bg1"/>
                </a:solidFill>
              </a:rPr>
              <a:t>RAPID PLANNING METHOD</a:t>
            </a:r>
            <a:endParaRPr lang="en-US" dirty="0">
              <a:solidFill>
                <a:schemeClr val="bg1"/>
              </a:solidFill>
            </a:endParaRPr>
          </a:p>
        </p:txBody>
      </p:sp>
    </p:spTree>
    <p:extLst>
      <p:ext uri="{BB962C8B-B14F-4D97-AF65-F5344CB8AC3E}">
        <p14:creationId xmlns:p14="http://schemas.microsoft.com/office/powerpoint/2010/main" val="170426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is Now Time For You To Create Your RPM</a:t>
            </a:r>
            <a:endParaRPr lang="en-US" dirty="0"/>
          </a:p>
        </p:txBody>
      </p:sp>
      <p:sp>
        <p:nvSpPr>
          <p:cNvPr id="3" name="Content Placeholder 2"/>
          <p:cNvSpPr>
            <a:spLocks noGrp="1"/>
          </p:cNvSpPr>
          <p:nvPr>
            <p:ph idx="1"/>
          </p:nvPr>
        </p:nvSpPr>
        <p:spPr>
          <a:xfrm>
            <a:off x="5118447" y="-1"/>
            <a:ext cx="6768753" cy="6858001"/>
          </a:xfrm>
        </p:spPr>
        <p:txBody>
          <a:bodyPr>
            <a:normAutofit/>
          </a:bodyPr>
          <a:lstStyle/>
          <a:p>
            <a:r>
              <a:rPr lang="en-US" sz="1400" dirty="0" smtClean="0"/>
              <a:t>1</a:t>
            </a:r>
            <a:r>
              <a:rPr lang="en-US" sz="1300" dirty="0" smtClean="0"/>
              <a:t>.  Start a 3 Ring Binder and Label it 2018 RPMs</a:t>
            </a:r>
          </a:p>
          <a:p>
            <a:r>
              <a:rPr lang="en-US" sz="1300" dirty="0" smtClean="0"/>
              <a:t>2.  Make a copy of this presentation and put it into your binder.  Always use pencil so that you can change things or make notes and then erase if need be.</a:t>
            </a:r>
          </a:p>
          <a:p>
            <a:r>
              <a:rPr lang="en-US" sz="1300" dirty="0" smtClean="0"/>
              <a:t>3.  Make a bunch of copies of the blank slide 8.</a:t>
            </a:r>
          </a:p>
          <a:p>
            <a:r>
              <a:rPr lang="en-US" sz="1300" dirty="0"/>
              <a:t>4</a:t>
            </a:r>
            <a:r>
              <a:rPr lang="en-US" sz="1300" dirty="0" smtClean="0"/>
              <a:t>.  You will need an RPM for each of your yearly goals.</a:t>
            </a:r>
          </a:p>
          <a:p>
            <a:r>
              <a:rPr lang="en-US" sz="1300" dirty="0" smtClean="0"/>
              <a:t>5.  You will need a quarterly RPM for each goal.</a:t>
            </a:r>
          </a:p>
          <a:p>
            <a:r>
              <a:rPr lang="en-US" sz="1300" dirty="0" smtClean="0"/>
              <a:t>6.  You will need to take your quarterly RPM goal and break it down into monthly RPMs and then into weekly RPM goals and finally you will need to make an RPM for your daily activities that support your yearly, quarterly, monthly and weekly goal.</a:t>
            </a:r>
          </a:p>
          <a:p>
            <a:r>
              <a:rPr lang="en-US" sz="1300" dirty="0" smtClean="0"/>
              <a:t>7. I have binders for each of my projects:  My Arbonne RPM Binder has sections all Arbonne Projects separated into Projects and behind each project I have the following dividers: Example: Project 1 – New Orleans/4 RVPs 2018: These sections are bottom to top:  Year/RPM, Quarterly/RPM, Monthly/RPM, </a:t>
            </a:r>
            <a:r>
              <a:rPr lang="en-US" sz="1300" dirty="0"/>
              <a:t> </a:t>
            </a:r>
            <a:r>
              <a:rPr lang="en-US" sz="1300" dirty="0" smtClean="0"/>
              <a:t>Weekly/RPM, then Daily/RPM sheets.  A bunch of blank RPM Sheets in the back of the binder. (see next slide)</a:t>
            </a:r>
          </a:p>
          <a:p>
            <a:r>
              <a:rPr lang="en-US" sz="1300" dirty="0" smtClean="0"/>
              <a:t>8.  You create a section like this for each Arbonne Project.  I have one for building Nashville/Personal Bus another for VP Retreats etc.</a:t>
            </a:r>
          </a:p>
          <a:p>
            <a:r>
              <a:rPr lang="en-US" sz="1300" dirty="0" smtClean="0"/>
              <a:t>9.  If you want to do RPM notebooks for other areas of your life, that information would be done the same way and in a separate notebook.  </a:t>
            </a:r>
          </a:p>
          <a:p>
            <a:endParaRPr lang="en-US" sz="1500" dirty="0" smtClean="0"/>
          </a:p>
          <a:p>
            <a:endParaRPr lang="en-US" dirty="0"/>
          </a:p>
        </p:txBody>
      </p:sp>
    </p:spTree>
    <p:extLst>
      <p:ext uri="{BB962C8B-B14F-4D97-AF65-F5344CB8AC3E}">
        <p14:creationId xmlns:p14="http://schemas.microsoft.com/office/powerpoint/2010/main" val="695579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WAYS TO </a:t>
            </a:r>
            <a:br>
              <a:rPr lang="en-US" dirty="0" smtClean="0"/>
            </a:br>
            <a:r>
              <a:rPr lang="en-US" dirty="0" smtClean="0"/>
              <a:t>GROW YOUR BUSINESS</a:t>
            </a:r>
            <a:endParaRPr lang="en-US" dirty="0"/>
          </a:p>
        </p:txBody>
      </p:sp>
      <p:sp>
        <p:nvSpPr>
          <p:cNvPr id="3" name="Content Placeholder 2"/>
          <p:cNvSpPr>
            <a:spLocks noGrp="1"/>
          </p:cNvSpPr>
          <p:nvPr>
            <p:ph idx="1"/>
          </p:nvPr>
        </p:nvSpPr>
        <p:spPr/>
        <p:txBody>
          <a:bodyPr/>
          <a:lstStyle/>
          <a:p>
            <a:r>
              <a:rPr lang="en-US" dirty="0" smtClean="0"/>
              <a:t>1.  GET MORE PEOPLE INVOLVED/MORE PCS/MORE CONSULTANTS ORDERING CREATES MORE VOLUME.</a:t>
            </a:r>
          </a:p>
          <a:p>
            <a:r>
              <a:rPr lang="en-US" dirty="0" smtClean="0"/>
              <a:t>2.  INCREASE THE VALUE OF EACH TRANSACTION.  FALL IN LOVE WITH MORE PRODUCT.  INCREASE THE DOLLAR AMOUNT OF EACH SALE.</a:t>
            </a:r>
          </a:p>
          <a:p>
            <a:r>
              <a:rPr lang="en-US" dirty="0" smtClean="0"/>
              <a:t>3.  INCREASE THE FREQUENCY OF ORDERING.  MORE PCS/CONSULTANTS USING NUTRITION/30 DAY GROUPS = MORE REORDERS, MORE FREQUENTLY.</a:t>
            </a:r>
            <a:endParaRPr lang="en-US" dirty="0"/>
          </a:p>
        </p:txBody>
      </p:sp>
    </p:spTree>
    <p:extLst>
      <p:ext uri="{BB962C8B-B14F-4D97-AF65-F5344CB8AC3E}">
        <p14:creationId xmlns:p14="http://schemas.microsoft.com/office/powerpoint/2010/main" val="1040903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smtClean="0"/>
              <a:t>CREATING YOUR</a:t>
            </a:r>
            <a:r>
              <a:rPr lang="en-US" sz="1400" dirty="0"/>
              <a:t> </a:t>
            </a:r>
            <a:r>
              <a:rPr lang="en-US" sz="1400" dirty="0" smtClean="0"/>
              <a:t> RPM  PLAN</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r>
            <a:br>
              <a:rPr lang="en-US" sz="1400" dirty="0" smtClean="0"/>
            </a:b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878029"/>
              </p:ext>
            </p:extLst>
          </p:nvPr>
        </p:nvGraphicFramePr>
        <p:xfrm>
          <a:off x="5118100" y="1"/>
          <a:ext cx="6281739" cy="6416862"/>
        </p:xfrm>
        <a:graphic>
          <a:graphicData uri="http://schemas.openxmlformats.org/drawingml/2006/table">
            <a:tbl>
              <a:tblPr firstRow="1" bandRow="1">
                <a:tableStyleId>{5C22544A-7EE6-4342-B048-85BDC9FD1C3A}</a:tableStyleId>
              </a:tblPr>
              <a:tblGrid>
                <a:gridCol w="2093913"/>
                <a:gridCol w="2093913"/>
                <a:gridCol w="2093913"/>
              </a:tblGrid>
              <a:tr h="349697">
                <a:tc>
                  <a:txBody>
                    <a:bodyPr/>
                    <a:lstStyle/>
                    <a:p>
                      <a:r>
                        <a:rPr lang="en-US" dirty="0" smtClean="0"/>
                        <a:t>RESULT</a:t>
                      </a:r>
                      <a:endParaRPr lang="en-US" dirty="0"/>
                    </a:p>
                  </a:txBody>
                  <a:tcPr/>
                </a:tc>
                <a:tc>
                  <a:txBody>
                    <a:bodyPr/>
                    <a:lstStyle/>
                    <a:p>
                      <a:r>
                        <a:rPr lang="en-US" dirty="0" smtClean="0"/>
                        <a:t>PURPOSE</a:t>
                      </a:r>
                      <a:endParaRPr lang="en-US" dirty="0"/>
                    </a:p>
                  </a:txBody>
                  <a:tcPr/>
                </a:tc>
                <a:tc>
                  <a:txBody>
                    <a:bodyPr/>
                    <a:lstStyle/>
                    <a:p>
                      <a:r>
                        <a:rPr lang="en-US" dirty="0" smtClean="0"/>
                        <a:t>MAP</a:t>
                      </a:r>
                      <a:endParaRPr lang="en-US" dirty="0"/>
                    </a:p>
                  </a:txBody>
                  <a:tcPr/>
                </a:tc>
              </a:tr>
              <a:tr h="2130670">
                <a:tc>
                  <a:txBody>
                    <a:bodyPr/>
                    <a:lstStyle/>
                    <a:p>
                      <a:endParaRPr lang="en-US" sz="1600" dirty="0"/>
                    </a:p>
                  </a:txBody>
                  <a:tcPr/>
                </a:tc>
                <a:tc>
                  <a:txBody>
                    <a:bodyPr/>
                    <a:lstStyle/>
                    <a:p>
                      <a:endParaRPr lang="en-US" sz="1600" dirty="0"/>
                    </a:p>
                  </a:txBody>
                  <a:tcPr/>
                </a:tc>
                <a:tc>
                  <a:txBody>
                    <a:bodyPr/>
                    <a:lstStyle/>
                    <a:p>
                      <a:endParaRPr lang="en-US" sz="1600" dirty="0"/>
                    </a:p>
                  </a:txBody>
                  <a:tcPr/>
                </a:tc>
              </a:tr>
              <a:tr h="3920432">
                <a:tc>
                  <a:txBody>
                    <a:bodyPr/>
                    <a:lstStyle/>
                    <a:p>
                      <a:endParaRPr lang="en-US" sz="1600" baseline="0" dirty="0" smtClean="0"/>
                    </a:p>
                  </a:txBody>
                  <a:tcPr/>
                </a:tc>
                <a:tc>
                  <a:txBody>
                    <a:bodyPr/>
                    <a:lstStyle/>
                    <a:p>
                      <a:endParaRPr lang="en-US" sz="1600" baseline="0" dirty="0" smtClean="0"/>
                    </a:p>
                    <a:p>
                      <a:endParaRPr lang="en-US" sz="1600" dirty="0"/>
                    </a:p>
                  </a:txBody>
                  <a:tcPr/>
                </a:tc>
                <a:tc>
                  <a:txBody>
                    <a:bodyPr/>
                    <a:lstStyle/>
                    <a:p>
                      <a:endParaRPr lang="en-US" sz="1600" baseline="0" dirty="0" smtClean="0"/>
                    </a:p>
                  </a:txBody>
                  <a:tcPr/>
                </a:tc>
              </a:tr>
            </a:tbl>
          </a:graphicData>
        </a:graphic>
      </p:graphicFrame>
      <p:sp>
        <p:nvSpPr>
          <p:cNvPr id="3" name="TextBox 2"/>
          <p:cNvSpPr txBox="1"/>
          <p:nvPr/>
        </p:nvSpPr>
        <p:spPr>
          <a:xfrm>
            <a:off x="888631" y="1738859"/>
            <a:ext cx="3383565" cy="369332"/>
          </a:xfrm>
          <a:prstGeom prst="rect">
            <a:avLst/>
          </a:prstGeom>
          <a:noFill/>
        </p:spPr>
        <p:txBody>
          <a:bodyPr wrap="square" rtlCol="0">
            <a:spAutoFit/>
          </a:bodyPr>
          <a:lstStyle/>
          <a:p>
            <a:r>
              <a:rPr lang="en-US" dirty="0" smtClean="0"/>
              <a:t>  </a:t>
            </a:r>
            <a:r>
              <a:rPr lang="en-US" dirty="0" smtClean="0">
                <a:solidFill>
                  <a:schemeClr val="bg1"/>
                </a:solidFill>
              </a:rPr>
              <a:t>RAPID PLANNING METHOD</a:t>
            </a:r>
            <a:endParaRPr lang="en-US" dirty="0">
              <a:solidFill>
                <a:schemeClr val="bg1"/>
              </a:solidFill>
            </a:endParaRPr>
          </a:p>
        </p:txBody>
      </p:sp>
    </p:spTree>
    <p:extLst>
      <p:ext uri="{BB962C8B-B14F-4D97-AF65-F5344CB8AC3E}">
        <p14:creationId xmlns:p14="http://schemas.microsoft.com/office/powerpoint/2010/main" val="182128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smtClean="0"/>
              <a:t>CREATING YOUR</a:t>
            </a:r>
            <a:r>
              <a:rPr lang="en-US" sz="1400" dirty="0"/>
              <a:t> </a:t>
            </a:r>
            <a:r>
              <a:rPr lang="en-US" sz="1400" dirty="0" smtClean="0"/>
              <a:t> RPM  PLAN</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r>
            <a:br>
              <a:rPr lang="en-US" sz="1400" dirty="0" smtClean="0"/>
            </a:b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878029"/>
              </p:ext>
            </p:extLst>
          </p:nvPr>
        </p:nvGraphicFramePr>
        <p:xfrm>
          <a:off x="5118100" y="1"/>
          <a:ext cx="6281739" cy="6416862"/>
        </p:xfrm>
        <a:graphic>
          <a:graphicData uri="http://schemas.openxmlformats.org/drawingml/2006/table">
            <a:tbl>
              <a:tblPr firstRow="1" bandRow="1">
                <a:tableStyleId>{5C22544A-7EE6-4342-B048-85BDC9FD1C3A}</a:tableStyleId>
              </a:tblPr>
              <a:tblGrid>
                <a:gridCol w="2093913"/>
                <a:gridCol w="2093913"/>
                <a:gridCol w="2093913"/>
              </a:tblGrid>
              <a:tr h="349697">
                <a:tc>
                  <a:txBody>
                    <a:bodyPr/>
                    <a:lstStyle/>
                    <a:p>
                      <a:r>
                        <a:rPr lang="en-US" dirty="0" smtClean="0"/>
                        <a:t>RESULT</a:t>
                      </a:r>
                      <a:endParaRPr lang="en-US" dirty="0"/>
                    </a:p>
                  </a:txBody>
                  <a:tcPr/>
                </a:tc>
                <a:tc>
                  <a:txBody>
                    <a:bodyPr/>
                    <a:lstStyle/>
                    <a:p>
                      <a:r>
                        <a:rPr lang="en-US" dirty="0" smtClean="0"/>
                        <a:t>PURPOSE</a:t>
                      </a:r>
                      <a:endParaRPr lang="en-US" dirty="0"/>
                    </a:p>
                  </a:txBody>
                  <a:tcPr/>
                </a:tc>
                <a:tc>
                  <a:txBody>
                    <a:bodyPr/>
                    <a:lstStyle/>
                    <a:p>
                      <a:r>
                        <a:rPr lang="en-US" dirty="0" smtClean="0"/>
                        <a:t>MAP</a:t>
                      </a:r>
                      <a:endParaRPr lang="en-US" dirty="0"/>
                    </a:p>
                  </a:txBody>
                  <a:tcPr/>
                </a:tc>
              </a:tr>
              <a:tr h="2130670">
                <a:tc>
                  <a:txBody>
                    <a:bodyPr/>
                    <a:lstStyle/>
                    <a:p>
                      <a:endParaRPr lang="en-US" sz="1600" dirty="0"/>
                    </a:p>
                  </a:txBody>
                  <a:tcPr/>
                </a:tc>
                <a:tc>
                  <a:txBody>
                    <a:bodyPr/>
                    <a:lstStyle/>
                    <a:p>
                      <a:endParaRPr lang="en-US" sz="1600" dirty="0"/>
                    </a:p>
                  </a:txBody>
                  <a:tcPr/>
                </a:tc>
                <a:tc>
                  <a:txBody>
                    <a:bodyPr/>
                    <a:lstStyle/>
                    <a:p>
                      <a:endParaRPr lang="en-US" sz="1600" dirty="0"/>
                    </a:p>
                  </a:txBody>
                  <a:tcPr/>
                </a:tc>
              </a:tr>
              <a:tr h="3920432">
                <a:tc>
                  <a:txBody>
                    <a:bodyPr/>
                    <a:lstStyle/>
                    <a:p>
                      <a:endParaRPr lang="en-US" sz="1600" baseline="0" dirty="0" smtClean="0"/>
                    </a:p>
                  </a:txBody>
                  <a:tcPr/>
                </a:tc>
                <a:tc>
                  <a:txBody>
                    <a:bodyPr/>
                    <a:lstStyle/>
                    <a:p>
                      <a:endParaRPr lang="en-US" sz="1600" baseline="0" dirty="0" smtClean="0"/>
                    </a:p>
                    <a:p>
                      <a:endParaRPr lang="en-US" sz="1600" dirty="0"/>
                    </a:p>
                  </a:txBody>
                  <a:tcPr/>
                </a:tc>
                <a:tc>
                  <a:txBody>
                    <a:bodyPr/>
                    <a:lstStyle/>
                    <a:p>
                      <a:endParaRPr lang="en-US" sz="1600" baseline="0" dirty="0" smtClean="0"/>
                    </a:p>
                  </a:txBody>
                  <a:tcPr/>
                </a:tc>
              </a:tr>
            </a:tbl>
          </a:graphicData>
        </a:graphic>
      </p:graphicFrame>
      <p:sp>
        <p:nvSpPr>
          <p:cNvPr id="3" name="TextBox 2"/>
          <p:cNvSpPr txBox="1"/>
          <p:nvPr/>
        </p:nvSpPr>
        <p:spPr>
          <a:xfrm>
            <a:off x="888631" y="1738859"/>
            <a:ext cx="3383565" cy="369332"/>
          </a:xfrm>
          <a:prstGeom prst="rect">
            <a:avLst/>
          </a:prstGeom>
          <a:noFill/>
        </p:spPr>
        <p:txBody>
          <a:bodyPr wrap="square" rtlCol="0">
            <a:spAutoFit/>
          </a:bodyPr>
          <a:lstStyle/>
          <a:p>
            <a:r>
              <a:rPr lang="en-US" dirty="0" smtClean="0"/>
              <a:t>  </a:t>
            </a:r>
            <a:r>
              <a:rPr lang="en-US" dirty="0" smtClean="0">
                <a:solidFill>
                  <a:schemeClr val="bg1"/>
                </a:solidFill>
              </a:rPr>
              <a:t>RAPID PLANNING METHOD</a:t>
            </a:r>
            <a:endParaRPr lang="en-US" dirty="0">
              <a:solidFill>
                <a:schemeClr val="bg1"/>
              </a:solidFill>
            </a:endParaRPr>
          </a:p>
        </p:txBody>
      </p:sp>
    </p:spTree>
    <p:extLst>
      <p:ext uri="{BB962C8B-B14F-4D97-AF65-F5344CB8AC3E}">
        <p14:creationId xmlns:p14="http://schemas.microsoft.com/office/powerpoint/2010/main" val="1373372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smtClean="0"/>
              <a:t>CREATING YOUR</a:t>
            </a:r>
            <a:r>
              <a:rPr lang="en-US" sz="1400"/>
              <a:t> </a:t>
            </a:r>
            <a:r>
              <a:rPr lang="en-US" sz="1400" smtClean="0"/>
              <a:t> RPM  PLAN</a:t>
            </a:r>
            <a:br>
              <a:rPr lang="en-US" sz="1400" smtClean="0"/>
            </a:br>
            <a:r>
              <a:rPr lang="en-US" sz="1400"/>
              <a:t/>
            </a:r>
            <a:br>
              <a:rPr lang="en-US" sz="1400"/>
            </a:br>
            <a:r>
              <a:rPr lang="en-US" sz="1400" smtClean="0"/>
              <a:t/>
            </a:r>
            <a:br>
              <a:rPr lang="en-US" sz="1400" smtClean="0"/>
            </a:br>
            <a:r>
              <a:rPr lang="en-US" sz="1400"/>
              <a:t/>
            </a:r>
            <a:br>
              <a:rPr lang="en-US" sz="1400"/>
            </a:br>
            <a:r>
              <a:rPr lang="en-US" sz="1400" smtClean="0"/>
              <a:t/>
            </a:r>
            <a:br>
              <a:rPr lang="en-US" sz="1400" smtClean="0"/>
            </a:br>
            <a:r>
              <a:rPr lang="en-US" sz="1400"/>
              <a:t/>
            </a:r>
            <a:br>
              <a:rPr lang="en-US" sz="1400"/>
            </a:br>
            <a:r>
              <a:rPr lang="en-US" sz="1400" smtClean="0"/>
              <a:t/>
            </a:r>
            <a:br>
              <a:rPr lang="en-US" sz="1400" smtClean="0"/>
            </a:b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878029"/>
              </p:ext>
            </p:extLst>
          </p:nvPr>
        </p:nvGraphicFramePr>
        <p:xfrm>
          <a:off x="5118100" y="1"/>
          <a:ext cx="6281739" cy="6416862"/>
        </p:xfrm>
        <a:graphic>
          <a:graphicData uri="http://schemas.openxmlformats.org/drawingml/2006/table">
            <a:tbl>
              <a:tblPr firstRow="1" bandRow="1">
                <a:tableStyleId>{5C22544A-7EE6-4342-B048-85BDC9FD1C3A}</a:tableStyleId>
              </a:tblPr>
              <a:tblGrid>
                <a:gridCol w="2093913"/>
                <a:gridCol w="2093913"/>
                <a:gridCol w="2093913"/>
              </a:tblGrid>
              <a:tr h="349697">
                <a:tc>
                  <a:txBody>
                    <a:bodyPr/>
                    <a:lstStyle/>
                    <a:p>
                      <a:r>
                        <a:rPr lang="en-US" dirty="0" smtClean="0"/>
                        <a:t>RESULT</a:t>
                      </a:r>
                      <a:endParaRPr lang="en-US" dirty="0"/>
                    </a:p>
                  </a:txBody>
                  <a:tcPr/>
                </a:tc>
                <a:tc>
                  <a:txBody>
                    <a:bodyPr/>
                    <a:lstStyle/>
                    <a:p>
                      <a:r>
                        <a:rPr lang="en-US" dirty="0" smtClean="0"/>
                        <a:t>PURPOSE</a:t>
                      </a:r>
                      <a:endParaRPr lang="en-US" dirty="0"/>
                    </a:p>
                  </a:txBody>
                  <a:tcPr/>
                </a:tc>
                <a:tc>
                  <a:txBody>
                    <a:bodyPr/>
                    <a:lstStyle/>
                    <a:p>
                      <a:r>
                        <a:rPr lang="en-US" dirty="0" smtClean="0"/>
                        <a:t>MAP</a:t>
                      </a:r>
                      <a:endParaRPr lang="en-US" dirty="0"/>
                    </a:p>
                  </a:txBody>
                  <a:tcPr/>
                </a:tc>
              </a:tr>
              <a:tr h="2130670">
                <a:tc>
                  <a:txBody>
                    <a:bodyPr/>
                    <a:lstStyle/>
                    <a:p>
                      <a:endParaRPr lang="en-US" sz="1600" dirty="0"/>
                    </a:p>
                  </a:txBody>
                  <a:tcPr/>
                </a:tc>
                <a:tc>
                  <a:txBody>
                    <a:bodyPr/>
                    <a:lstStyle/>
                    <a:p>
                      <a:endParaRPr lang="en-US" sz="1600" dirty="0"/>
                    </a:p>
                  </a:txBody>
                  <a:tcPr/>
                </a:tc>
                <a:tc>
                  <a:txBody>
                    <a:bodyPr/>
                    <a:lstStyle/>
                    <a:p>
                      <a:endParaRPr lang="en-US" sz="1600" dirty="0"/>
                    </a:p>
                  </a:txBody>
                  <a:tcPr/>
                </a:tc>
              </a:tr>
              <a:tr h="3920432">
                <a:tc>
                  <a:txBody>
                    <a:bodyPr/>
                    <a:lstStyle/>
                    <a:p>
                      <a:endParaRPr lang="en-US" sz="1600" baseline="0" dirty="0" smtClean="0"/>
                    </a:p>
                  </a:txBody>
                  <a:tcPr/>
                </a:tc>
                <a:tc>
                  <a:txBody>
                    <a:bodyPr/>
                    <a:lstStyle/>
                    <a:p>
                      <a:endParaRPr lang="en-US" sz="1600" baseline="0" dirty="0" smtClean="0"/>
                    </a:p>
                    <a:p>
                      <a:endParaRPr lang="en-US" sz="1600" dirty="0"/>
                    </a:p>
                  </a:txBody>
                  <a:tcPr/>
                </a:tc>
                <a:tc>
                  <a:txBody>
                    <a:bodyPr/>
                    <a:lstStyle/>
                    <a:p>
                      <a:endParaRPr lang="en-US" sz="1600" baseline="0" dirty="0" smtClean="0"/>
                    </a:p>
                  </a:txBody>
                  <a:tcPr/>
                </a:tc>
              </a:tr>
            </a:tbl>
          </a:graphicData>
        </a:graphic>
      </p:graphicFrame>
      <p:sp>
        <p:nvSpPr>
          <p:cNvPr id="3" name="TextBox 2"/>
          <p:cNvSpPr txBox="1"/>
          <p:nvPr/>
        </p:nvSpPr>
        <p:spPr>
          <a:xfrm>
            <a:off x="888631" y="1738859"/>
            <a:ext cx="3383565" cy="369332"/>
          </a:xfrm>
          <a:prstGeom prst="rect">
            <a:avLst/>
          </a:prstGeom>
          <a:noFill/>
        </p:spPr>
        <p:txBody>
          <a:bodyPr wrap="square" rtlCol="0">
            <a:spAutoFit/>
          </a:bodyPr>
          <a:lstStyle/>
          <a:p>
            <a:r>
              <a:rPr lang="en-US" dirty="0" smtClean="0"/>
              <a:t>  </a:t>
            </a:r>
            <a:r>
              <a:rPr lang="en-US" dirty="0" smtClean="0">
                <a:solidFill>
                  <a:schemeClr val="bg1"/>
                </a:solidFill>
              </a:rPr>
              <a:t>RAPID PLANNING METHOD</a:t>
            </a:r>
            <a:endParaRPr lang="en-US" dirty="0">
              <a:solidFill>
                <a:schemeClr val="bg1"/>
              </a:solidFill>
            </a:endParaRPr>
          </a:p>
        </p:txBody>
      </p:sp>
    </p:spTree>
    <p:extLst>
      <p:ext uri="{BB962C8B-B14F-4D97-AF65-F5344CB8AC3E}">
        <p14:creationId xmlns:p14="http://schemas.microsoft.com/office/powerpoint/2010/main" val="1683986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smtClean="0"/>
              <a:t>CREATING YOUR</a:t>
            </a:r>
            <a:r>
              <a:rPr lang="en-US" sz="1400"/>
              <a:t> </a:t>
            </a:r>
            <a:r>
              <a:rPr lang="en-US" sz="1400" smtClean="0"/>
              <a:t> RPM  PLAN</a:t>
            </a:r>
            <a:br>
              <a:rPr lang="en-US" sz="1400" smtClean="0"/>
            </a:br>
            <a:r>
              <a:rPr lang="en-US" sz="1400"/>
              <a:t/>
            </a:r>
            <a:br>
              <a:rPr lang="en-US" sz="1400"/>
            </a:br>
            <a:r>
              <a:rPr lang="en-US" sz="1400" smtClean="0"/>
              <a:t/>
            </a:r>
            <a:br>
              <a:rPr lang="en-US" sz="1400" smtClean="0"/>
            </a:br>
            <a:r>
              <a:rPr lang="en-US" sz="1400"/>
              <a:t/>
            </a:r>
            <a:br>
              <a:rPr lang="en-US" sz="1400"/>
            </a:br>
            <a:r>
              <a:rPr lang="en-US" sz="1400" smtClean="0"/>
              <a:t/>
            </a:r>
            <a:br>
              <a:rPr lang="en-US" sz="1400" smtClean="0"/>
            </a:br>
            <a:r>
              <a:rPr lang="en-US" sz="1400"/>
              <a:t/>
            </a:r>
            <a:br>
              <a:rPr lang="en-US" sz="1400"/>
            </a:br>
            <a:r>
              <a:rPr lang="en-US" sz="1400" smtClean="0"/>
              <a:t/>
            </a:r>
            <a:br>
              <a:rPr lang="en-US" sz="1400" smtClean="0"/>
            </a:b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878029"/>
              </p:ext>
            </p:extLst>
          </p:nvPr>
        </p:nvGraphicFramePr>
        <p:xfrm>
          <a:off x="5118100" y="1"/>
          <a:ext cx="6281739" cy="6416862"/>
        </p:xfrm>
        <a:graphic>
          <a:graphicData uri="http://schemas.openxmlformats.org/drawingml/2006/table">
            <a:tbl>
              <a:tblPr firstRow="1" bandRow="1">
                <a:tableStyleId>{5C22544A-7EE6-4342-B048-85BDC9FD1C3A}</a:tableStyleId>
              </a:tblPr>
              <a:tblGrid>
                <a:gridCol w="2093913"/>
                <a:gridCol w="2093913"/>
                <a:gridCol w="2093913"/>
              </a:tblGrid>
              <a:tr h="349697">
                <a:tc>
                  <a:txBody>
                    <a:bodyPr/>
                    <a:lstStyle/>
                    <a:p>
                      <a:r>
                        <a:rPr lang="en-US" dirty="0" smtClean="0"/>
                        <a:t>RESULT</a:t>
                      </a:r>
                      <a:endParaRPr lang="en-US" dirty="0"/>
                    </a:p>
                  </a:txBody>
                  <a:tcPr/>
                </a:tc>
                <a:tc>
                  <a:txBody>
                    <a:bodyPr/>
                    <a:lstStyle/>
                    <a:p>
                      <a:r>
                        <a:rPr lang="en-US" dirty="0" smtClean="0"/>
                        <a:t>PURPOSE</a:t>
                      </a:r>
                      <a:endParaRPr lang="en-US" dirty="0"/>
                    </a:p>
                  </a:txBody>
                  <a:tcPr/>
                </a:tc>
                <a:tc>
                  <a:txBody>
                    <a:bodyPr/>
                    <a:lstStyle/>
                    <a:p>
                      <a:r>
                        <a:rPr lang="en-US" dirty="0" smtClean="0"/>
                        <a:t>MAP</a:t>
                      </a:r>
                      <a:endParaRPr lang="en-US" dirty="0"/>
                    </a:p>
                  </a:txBody>
                  <a:tcPr/>
                </a:tc>
              </a:tr>
              <a:tr h="2130670">
                <a:tc>
                  <a:txBody>
                    <a:bodyPr/>
                    <a:lstStyle/>
                    <a:p>
                      <a:endParaRPr lang="en-US" sz="1600" dirty="0"/>
                    </a:p>
                  </a:txBody>
                  <a:tcPr/>
                </a:tc>
                <a:tc>
                  <a:txBody>
                    <a:bodyPr/>
                    <a:lstStyle/>
                    <a:p>
                      <a:endParaRPr lang="en-US" sz="1600" dirty="0"/>
                    </a:p>
                  </a:txBody>
                  <a:tcPr/>
                </a:tc>
                <a:tc>
                  <a:txBody>
                    <a:bodyPr/>
                    <a:lstStyle/>
                    <a:p>
                      <a:endParaRPr lang="en-US" sz="1600" dirty="0"/>
                    </a:p>
                  </a:txBody>
                  <a:tcPr/>
                </a:tc>
              </a:tr>
              <a:tr h="3920432">
                <a:tc>
                  <a:txBody>
                    <a:bodyPr/>
                    <a:lstStyle/>
                    <a:p>
                      <a:endParaRPr lang="en-US" sz="1600" baseline="0" dirty="0" smtClean="0"/>
                    </a:p>
                  </a:txBody>
                  <a:tcPr/>
                </a:tc>
                <a:tc>
                  <a:txBody>
                    <a:bodyPr/>
                    <a:lstStyle/>
                    <a:p>
                      <a:endParaRPr lang="en-US" sz="1600" baseline="0" dirty="0" smtClean="0"/>
                    </a:p>
                    <a:p>
                      <a:endParaRPr lang="en-US" sz="1600" dirty="0"/>
                    </a:p>
                  </a:txBody>
                  <a:tcPr/>
                </a:tc>
                <a:tc>
                  <a:txBody>
                    <a:bodyPr/>
                    <a:lstStyle/>
                    <a:p>
                      <a:endParaRPr lang="en-US" sz="1600" baseline="0" dirty="0" smtClean="0"/>
                    </a:p>
                  </a:txBody>
                  <a:tcPr/>
                </a:tc>
              </a:tr>
            </a:tbl>
          </a:graphicData>
        </a:graphic>
      </p:graphicFrame>
      <p:sp>
        <p:nvSpPr>
          <p:cNvPr id="3" name="TextBox 2"/>
          <p:cNvSpPr txBox="1"/>
          <p:nvPr/>
        </p:nvSpPr>
        <p:spPr>
          <a:xfrm>
            <a:off x="888631" y="1738859"/>
            <a:ext cx="3383565" cy="369332"/>
          </a:xfrm>
          <a:prstGeom prst="rect">
            <a:avLst/>
          </a:prstGeom>
          <a:noFill/>
        </p:spPr>
        <p:txBody>
          <a:bodyPr wrap="square" rtlCol="0">
            <a:spAutoFit/>
          </a:bodyPr>
          <a:lstStyle/>
          <a:p>
            <a:r>
              <a:rPr lang="en-US" dirty="0" smtClean="0"/>
              <a:t>  </a:t>
            </a:r>
            <a:r>
              <a:rPr lang="en-US" dirty="0" smtClean="0">
                <a:solidFill>
                  <a:schemeClr val="bg1"/>
                </a:solidFill>
              </a:rPr>
              <a:t>RAPID PLANNING METHOD</a:t>
            </a:r>
            <a:endParaRPr lang="en-US" dirty="0">
              <a:solidFill>
                <a:schemeClr val="bg1"/>
              </a:solidFill>
            </a:endParaRPr>
          </a:p>
        </p:txBody>
      </p:sp>
    </p:spTree>
    <p:extLst>
      <p:ext uri="{BB962C8B-B14F-4D97-AF65-F5344CB8AC3E}">
        <p14:creationId xmlns:p14="http://schemas.microsoft.com/office/powerpoint/2010/main" val="51258814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3492</TotalTime>
  <Words>833</Words>
  <Application>Microsoft Macintosh PowerPoint</Application>
  <PresentationFormat>Custom</PresentationFormat>
  <Paragraphs>127</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Atlas</vt:lpstr>
      <vt:lpstr>3  QUESTIONS  TO  ASK  YOURSELF</vt:lpstr>
      <vt:lpstr>2018  Year RPM </vt:lpstr>
      <vt:lpstr>2018 2nd Quarter RPM April, May, June</vt:lpstr>
      <vt:lpstr>It is Now Time For You To Create Your RPM</vt:lpstr>
      <vt:lpstr>THREE WAYS TO  GROW YOUR BUSINESS</vt:lpstr>
      <vt:lpstr>CREATING YOUR  RPM  PLAN       </vt:lpstr>
      <vt:lpstr>CREATING YOUR  RPM  PLAN       </vt:lpstr>
      <vt:lpstr>CREATING YOUR  RPM  PLAN       </vt:lpstr>
      <vt:lpstr>CREATING YOUR  RPM  PLAN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RPM A RESULTS-FOCUSEDPURPOSE-DRIVEN MASSIVE ACTION PLAN</dc:title>
  <dc:creator>Sandra Tillinghast</dc:creator>
  <cp:lastModifiedBy>Elli Sherrer</cp:lastModifiedBy>
  <cp:revision>64</cp:revision>
  <cp:lastPrinted>2018-02-28T18:20:41Z</cp:lastPrinted>
  <dcterms:created xsi:type="dcterms:W3CDTF">2018-01-18T17:01:23Z</dcterms:created>
  <dcterms:modified xsi:type="dcterms:W3CDTF">2018-03-24T17:04:33Z</dcterms:modified>
</cp:coreProperties>
</file>